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14"/>
  </p:notesMasterIdLst>
  <p:handoutMasterIdLst>
    <p:handoutMasterId r:id="rId15"/>
  </p:handoutMasterIdLst>
  <p:sldIdLst>
    <p:sldId id="353" r:id="rId2"/>
    <p:sldId id="386" r:id="rId3"/>
    <p:sldId id="398" r:id="rId4"/>
    <p:sldId id="385" r:id="rId5"/>
    <p:sldId id="388" r:id="rId6"/>
    <p:sldId id="387" r:id="rId7"/>
    <p:sldId id="389" r:id="rId8"/>
    <p:sldId id="391" r:id="rId9"/>
    <p:sldId id="392" r:id="rId10"/>
    <p:sldId id="395" r:id="rId11"/>
    <p:sldId id="396" r:id="rId12"/>
    <p:sldId id="397" r:id="rId13"/>
  </p:sldIdLst>
  <p:sldSz cx="12192000" cy="6858000"/>
  <p:notesSz cx="9874250" cy="679767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521415D9-36F7-43E2-AB2F-B90AF26B5E84}">
      <p14:sectionLst xmlns:p14="http://schemas.microsoft.com/office/powerpoint/2010/main">
        <p14:section name="預設章節" id="{0B000472-CAA5-4379-A368-D84E4E6FB97F}">
          <p14:sldIdLst>
            <p14:sldId id="353"/>
          </p14:sldIdLst>
        </p14:section>
        <p14:section name="未命名的章節" id="{209E5639-39EE-4EDA-8E0E-A7BCE8ABB58F}">
          <p14:sldIdLst>
            <p14:sldId id="386"/>
            <p14:sldId id="398"/>
            <p14:sldId id="385"/>
            <p14:sldId id="388"/>
            <p14:sldId id="387"/>
            <p14:sldId id="389"/>
            <p14:sldId id="391"/>
            <p14:sldId id="392"/>
            <p14:sldId id="395"/>
            <p14:sldId id="396"/>
            <p14:sldId id="39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C6600"/>
    <a:srgbClr val="66FF33"/>
    <a:srgbClr val="EBEBFF"/>
    <a:srgbClr val="E7E7FF"/>
    <a:srgbClr val="E1E1FF"/>
    <a:srgbClr val="CCCCFF"/>
    <a:srgbClr val="000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88125" autoAdjust="0"/>
  </p:normalViewPr>
  <p:slideViewPr>
    <p:cSldViewPr>
      <p:cViewPr varScale="1">
        <p:scale>
          <a:sx n="100" d="100"/>
          <a:sy n="100" d="100"/>
        </p:scale>
        <p:origin x="708" y="90"/>
      </p:cViewPr>
      <p:guideLst>
        <p:guide orient="horz" pos="2160"/>
        <p:guide pos="384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440" y="-96"/>
      </p:cViewPr>
      <p:guideLst>
        <p:guide orient="horz" pos="2141"/>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102403" name="Rectangle 3"/>
          <p:cNvSpPr>
            <a:spLocks noGrp="1" noChangeArrowheads="1"/>
          </p:cNvSpPr>
          <p:nvPr>
            <p:ph type="dt" sz="quarter"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D9100C9D-5435-413A-BF52-2B15EB002061}" type="datetime1">
              <a:rPr lang="zh-TW" altLang="en-US"/>
              <a:pPr>
                <a:defRPr/>
              </a:pPr>
              <a:t>2018/1/9</a:t>
            </a:fld>
            <a:endParaRPr lang="en-US" altLang="zh-TW"/>
          </a:p>
        </p:txBody>
      </p:sp>
      <p:sp>
        <p:nvSpPr>
          <p:cNvPr id="102404"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102405" name="Rectangle 5"/>
          <p:cNvSpPr>
            <a:spLocks noGrp="1" noChangeArrowheads="1"/>
          </p:cNvSpPr>
          <p:nvPr>
            <p:ph type="sldNum" sz="quarter" idx="3"/>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DE170E82-7C65-4478-A546-7809429790DF}" type="slidenum">
              <a:rPr lang="en-US" altLang="zh-TW"/>
              <a:pPr>
                <a:defRPr/>
              </a:pPr>
              <a:t>‹#›</a:t>
            </a:fld>
            <a:endParaRPr lang="en-US" altLang="zh-TW"/>
          </a:p>
        </p:txBody>
      </p:sp>
    </p:spTree>
    <p:extLst>
      <p:ext uri="{BB962C8B-B14F-4D97-AF65-F5344CB8AC3E}">
        <p14:creationId xmlns:p14="http://schemas.microsoft.com/office/powerpoint/2010/main" val="2697114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83971" name="Rectangle 3"/>
          <p:cNvSpPr>
            <a:spLocks noGrp="1" noChangeArrowheads="1"/>
          </p:cNvSpPr>
          <p:nvPr>
            <p:ph type="dt"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E80364E5-E223-41E7-8F7B-C58689653AC1}" type="datetime1">
              <a:rPr lang="zh-TW" altLang="en-US"/>
              <a:pPr>
                <a:defRPr/>
              </a:pPr>
              <a:t>2018/1/9</a:t>
            </a:fld>
            <a:endParaRPr lang="en-US" altLang="zh-TW"/>
          </a:p>
        </p:txBody>
      </p:sp>
      <p:sp>
        <p:nvSpPr>
          <p:cNvPr id="46084" name="Rectangle 4"/>
          <p:cNvSpPr>
            <a:spLocks noGrp="1" noRot="1" noChangeAspect="1" noChangeArrowheads="1" noTextEdit="1"/>
          </p:cNvSpPr>
          <p:nvPr>
            <p:ph type="sldImg" idx="2"/>
          </p:nvPr>
        </p:nvSpPr>
        <p:spPr bwMode="auto">
          <a:xfrm>
            <a:off x="2671763" y="509588"/>
            <a:ext cx="4530725"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83974"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83975" name="Rectangle 7"/>
          <p:cNvSpPr>
            <a:spLocks noGrp="1" noChangeArrowheads="1"/>
          </p:cNvSpPr>
          <p:nvPr>
            <p:ph type="sldNum" sz="quarter" idx="5"/>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B67C58D4-8247-4CDB-B8D8-366157AD7CF1}" type="slidenum">
              <a:rPr lang="en-US" altLang="zh-TW"/>
              <a:pPr>
                <a:defRPr/>
              </a:pPr>
              <a:t>‹#›</a:t>
            </a:fld>
            <a:endParaRPr lang="en-US" altLang="zh-TW"/>
          </a:p>
        </p:txBody>
      </p:sp>
    </p:spTree>
    <p:extLst>
      <p:ext uri="{BB962C8B-B14F-4D97-AF65-F5344CB8AC3E}">
        <p14:creationId xmlns:p14="http://schemas.microsoft.com/office/powerpoint/2010/main" val="33445464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9F011DFF-4CF2-4B16-A707-64B28036040A}" type="slidenum">
              <a:rPr lang="en-US" altLang="zh-TW" smtClean="0"/>
              <a:pPr eaLnBrk="1" hangingPunct="1"/>
              <a:t>1</a:t>
            </a:fld>
            <a:endParaRPr lang="en-US" altLang="zh-TW"/>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49D338C6-14FA-48CC-A73D-B1557EEBA41C}" type="datetime1">
              <a:rPr lang="zh-TW" altLang="en-US" smtClean="0"/>
              <a:pPr eaLnBrk="1" hangingPunct="1"/>
              <a:t>2018/1/9</a:t>
            </a:fld>
            <a:endParaRPr lang="en-US" altLang="zh-TW"/>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lang="en-US" altLang="zh-TW"/>
              <a:t>CSIE CIAL Lab</a:t>
            </a:r>
          </a:p>
        </p:txBody>
      </p:sp>
      <p:sp>
        <p:nvSpPr>
          <p:cNvPr id="47109" name="Rectangle 7"/>
          <p:cNvSpPr txBox="1">
            <a:spLocks noGrp="1" noChangeArrowheads="1"/>
          </p:cNvSpPr>
          <p:nvPr/>
        </p:nvSpPr>
        <p:spPr bwMode="auto">
          <a:xfrm>
            <a:off x="5591175" y="6456363"/>
            <a:ext cx="42814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B507DD77-2F27-408A-A247-AD7484650273}" type="slidenum">
              <a:rPr lang="en-US" altLang="zh-TW" sz="1200"/>
              <a:pPr algn="r" eaLnBrk="1" hangingPunct="1"/>
              <a:t>1</a:t>
            </a:fld>
            <a:endParaRPr lang="en-US" altLang="zh-TW" sz="1200"/>
          </a:p>
        </p:txBody>
      </p:sp>
      <p:sp>
        <p:nvSpPr>
          <p:cNvPr id="47110" name="Rectangle 2"/>
          <p:cNvSpPr>
            <a:spLocks noGrp="1" noRot="1" noChangeAspect="1" noChangeArrowheads="1" noTextEdit="1"/>
          </p:cNvSpPr>
          <p:nvPr>
            <p:ph type="sldImg"/>
          </p:nvPr>
        </p:nvSpPr>
        <p:spPr>
          <a:xfrm>
            <a:off x="2646363" y="508000"/>
            <a:ext cx="4530725" cy="2549525"/>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TW" dirty="0">
              <a:ea typeface="新細明體" charset="-120"/>
            </a:endParaRPr>
          </a:p>
        </p:txBody>
      </p:sp>
    </p:spTree>
    <p:extLst>
      <p:ext uri="{BB962C8B-B14F-4D97-AF65-F5344CB8AC3E}">
        <p14:creationId xmlns:p14="http://schemas.microsoft.com/office/powerpoint/2010/main" val="1862931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10</a:t>
            </a:fld>
            <a:endParaRPr lang="en-US" altLang="zh-TW"/>
          </a:p>
        </p:txBody>
      </p:sp>
    </p:spTree>
    <p:extLst>
      <p:ext uri="{BB962C8B-B14F-4D97-AF65-F5344CB8AC3E}">
        <p14:creationId xmlns:p14="http://schemas.microsoft.com/office/powerpoint/2010/main" val="1996917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11</a:t>
            </a:fld>
            <a:endParaRPr lang="en-US" altLang="zh-TW"/>
          </a:p>
        </p:txBody>
      </p:sp>
    </p:spTree>
    <p:extLst>
      <p:ext uri="{BB962C8B-B14F-4D97-AF65-F5344CB8AC3E}">
        <p14:creationId xmlns:p14="http://schemas.microsoft.com/office/powerpoint/2010/main" val="2854857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12</a:t>
            </a:fld>
            <a:endParaRPr lang="en-US" altLang="zh-TW"/>
          </a:p>
        </p:txBody>
      </p:sp>
    </p:spTree>
    <p:extLst>
      <p:ext uri="{BB962C8B-B14F-4D97-AF65-F5344CB8AC3E}">
        <p14:creationId xmlns:p14="http://schemas.microsoft.com/office/powerpoint/2010/main" val="3319153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2</a:t>
            </a:fld>
            <a:endParaRPr lang="en-US" altLang="zh-TW"/>
          </a:p>
        </p:txBody>
      </p:sp>
    </p:spTree>
    <p:extLst>
      <p:ext uri="{BB962C8B-B14F-4D97-AF65-F5344CB8AC3E}">
        <p14:creationId xmlns:p14="http://schemas.microsoft.com/office/powerpoint/2010/main" val="277212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3</a:t>
            </a:fld>
            <a:endParaRPr lang="en-US" altLang="zh-TW"/>
          </a:p>
        </p:txBody>
      </p:sp>
    </p:spTree>
    <p:extLst>
      <p:ext uri="{BB962C8B-B14F-4D97-AF65-F5344CB8AC3E}">
        <p14:creationId xmlns:p14="http://schemas.microsoft.com/office/powerpoint/2010/main" val="179838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4</a:t>
            </a:fld>
            <a:endParaRPr lang="en-US" altLang="zh-TW"/>
          </a:p>
        </p:txBody>
      </p:sp>
    </p:spTree>
    <p:extLst>
      <p:ext uri="{BB962C8B-B14F-4D97-AF65-F5344CB8AC3E}">
        <p14:creationId xmlns:p14="http://schemas.microsoft.com/office/powerpoint/2010/main" val="4093501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5</a:t>
            </a:fld>
            <a:endParaRPr lang="en-US" altLang="zh-TW"/>
          </a:p>
        </p:txBody>
      </p:sp>
    </p:spTree>
    <p:extLst>
      <p:ext uri="{BB962C8B-B14F-4D97-AF65-F5344CB8AC3E}">
        <p14:creationId xmlns:p14="http://schemas.microsoft.com/office/powerpoint/2010/main" val="3386039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pPr marL="228600" indent="-228600">
              <a:buAutoNum type="arabicPeriod"/>
            </a:pPr>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6</a:t>
            </a:fld>
            <a:endParaRPr lang="en-US" altLang="zh-TW"/>
          </a:p>
        </p:txBody>
      </p:sp>
    </p:spTree>
    <p:extLst>
      <p:ext uri="{BB962C8B-B14F-4D97-AF65-F5344CB8AC3E}">
        <p14:creationId xmlns:p14="http://schemas.microsoft.com/office/powerpoint/2010/main" val="112386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7</a:t>
            </a:fld>
            <a:endParaRPr lang="en-US" altLang="zh-TW"/>
          </a:p>
        </p:txBody>
      </p:sp>
    </p:spTree>
    <p:extLst>
      <p:ext uri="{BB962C8B-B14F-4D97-AF65-F5344CB8AC3E}">
        <p14:creationId xmlns:p14="http://schemas.microsoft.com/office/powerpoint/2010/main" val="2898926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8</a:t>
            </a:fld>
            <a:endParaRPr lang="en-US" altLang="zh-TW"/>
          </a:p>
        </p:txBody>
      </p:sp>
    </p:spTree>
    <p:extLst>
      <p:ext uri="{BB962C8B-B14F-4D97-AF65-F5344CB8AC3E}">
        <p14:creationId xmlns:p14="http://schemas.microsoft.com/office/powerpoint/2010/main" val="4127590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2018/1/9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9</a:t>
            </a:fld>
            <a:endParaRPr lang="en-US" altLang="zh-TW"/>
          </a:p>
        </p:txBody>
      </p:sp>
    </p:spTree>
    <p:extLst>
      <p:ext uri="{BB962C8B-B14F-4D97-AF65-F5344CB8AC3E}">
        <p14:creationId xmlns:p14="http://schemas.microsoft.com/office/powerpoint/2010/main" val="1393688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5" name="AutoShape 3"/>
          <p:cNvSpPr>
            <a:spLocks noChangeArrowheads="1"/>
          </p:cNvSpPr>
          <p:nvPr/>
        </p:nvSpPr>
        <p:spPr bwMode="white">
          <a:xfrm>
            <a:off x="436034" y="488950"/>
            <a:ext cx="11247967"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kumimoji="0" lang="zh-TW" altLang="zh-TW">
              <a:ea typeface="新細明體" pitchFamily="18" charset="-120"/>
            </a:endParaRPr>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60555732-0661-4510-8994-21747E367F95}" type="datetime1">
              <a:rPr lang="zh-TW" altLang="en-US"/>
              <a:pPr>
                <a:defRPr/>
              </a:pPr>
              <a:t>2018/1/9</a:t>
            </a:fld>
            <a:endParaRPr lang="en-US" altLang="zh-TW"/>
          </a:p>
        </p:txBody>
      </p:sp>
      <p:sp>
        <p:nvSpPr>
          <p:cNvPr id="8" name="Rectangle 8"/>
          <p:cNvSpPr>
            <a:spLocks noGrp="1" noChangeArrowheads="1"/>
          </p:cNvSpPr>
          <p:nvPr>
            <p:ph type="ftr" sz="quarter" idx="11"/>
          </p:nvPr>
        </p:nvSpPr>
        <p:spPr>
          <a:xfrm>
            <a:off x="3790952" y="6308725"/>
            <a:ext cx="5378449" cy="457200"/>
          </a:xfrm>
        </p:spPr>
        <p:txBody>
          <a:bodyPr/>
          <a:lstStyle>
            <a:lvl1pPr>
              <a:defRPr/>
            </a:lvl1pPr>
          </a:lstStyle>
          <a:p>
            <a:pPr>
              <a:defRPr/>
            </a:pPr>
            <a:r>
              <a:rPr lang="en-US" altLang="zh-TW"/>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C4D525C8-037D-4D9C-A89D-84B4CBED0478}" type="slidenum">
              <a:rPr lang="en-US" altLang="zh-TW"/>
              <a:pPr>
                <a:defRPr/>
              </a:pPr>
              <a:t>‹#›</a:t>
            </a:fld>
            <a:endParaRPr lang="en-US" altLang="zh-TW"/>
          </a:p>
        </p:txBody>
      </p:sp>
    </p:spTree>
    <p:extLst>
      <p:ext uri="{BB962C8B-B14F-4D97-AF65-F5344CB8AC3E}">
        <p14:creationId xmlns:p14="http://schemas.microsoft.com/office/powerpoint/2010/main" val="197407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46080299-9B71-4CE5-8AF3-49E78D1409C8}" type="datetime1">
              <a:rPr lang="zh-TW" altLang="en-US"/>
              <a:pPr>
                <a:defRPr/>
              </a:pPr>
              <a:t>2018/1/9</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CDD35581-8FB1-4BA3-A1BD-7283ADB7F164}" type="slidenum">
              <a:rPr lang="en-US" altLang="zh-TW"/>
              <a:pPr>
                <a:defRPr/>
              </a:pPr>
              <a:t>‹#›</a:t>
            </a:fld>
            <a:endParaRPr lang="en-US" altLang="zh-TW"/>
          </a:p>
        </p:txBody>
      </p:sp>
    </p:spTree>
    <p:extLst>
      <p:ext uri="{BB962C8B-B14F-4D97-AF65-F5344CB8AC3E}">
        <p14:creationId xmlns:p14="http://schemas.microsoft.com/office/powerpoint/2010/main" val="4615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6"/>
            <a:ext cx="2565400"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016000" y="549276"/>
            <a:ext cx="7493000"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2AF09290-2659-4358-AE6E-0D2AB2AB43AE}" type="datetime1">
              <a:rPr lang="zh-TW" altLang="en-US"/>
              <a:pPr>
                <a:defRPr/>
              </a:pPr>
              <a:t>2018/1/9</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B4378D4B-52B5-445E-B845-CE63557AFEDD}" type="slidenum">
              <a:rPr lang="en-US" altLang="zh-TW"/>
              <a:pPr>
                <a:defRPr/>
              </a:pPr>
              <a:t>‹#›</a:t>
            </a:fld>
            <a:endParaRPr lang="en-US" altLang="zh-TW"/>
          </a:p>
        </p:txBody>
      </p:sp>
    </p:spTree>
    <p:extLst>
      <p:ext uri="{BB962C8B-B14F-4D97-AF65-F5344CB8AC3E}">
        <p14:creationId xmlns:p14="http://schemas.microsoft.com/office/powerpoint/2010/main" val="2479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5"/>
            <a:ext cx="102616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1016000" y="1412876"/>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0" y="1412876"/>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B53D082F-EB1F-4CA9-A2BB-73C8CA86B6DC}" type="datetime1">
              <a:rPr lang="zh-TW" altLang="en-US"/>
              <a:pPr>
                <a:defRPr/>
              </a:pPr>
              <a:t>2018/1/9</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3FE7B881-FCCB-4025-94C8-DA2AFB2801F9}" type="slidenum">
              <a:rPr lang="en-US" altLang="zh-TW"/>
              <a:pPr>
                <a:defRPr/>
              </a:pPr>
              <a:t>‹#›</a:t>
            </a:fld>
            <a:endParaRPr lang="en-US" altLang="zh-TW"/>
          </a:p>
        </p:txBody>
      </p:sp>
    </p:spTree>
    <p:extLst>
      <p:ext uri="{BB962C8B-B14F-4D97-AF65-F5344CB8AC3E}">
        <p14:creationId xmlns:p14="http://schemas.microsoft.com/office/powerpoint/2010/main" val="88730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5"/>
            <a:ext cx="102616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1016000" y="1412876"/>
            <a:ext cx="102616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43662556-DD1A-4320-A61A-1EEC9D929459}" type="datetime1">
              <a:rPr lang="zh-TW" altLang="en-US"/>
              <a:pPr>
                <a:defRPr/>
              </a:pPr>
              <a:t>2018/1/9</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9EE0783-66AB-4E9E-B57F-90858DA08AE8}" type="slidenum">
              <a:rPr lang="en-US" altLang="zh-TW"/>
              <a:pPr>
                <a:defRPr/>
              </a:pPr>
              <a:t>‹#›</a:t>
            </a:fld>
            <a:endParaRPr lang="en-US" altLang="zh-TW"/>
          </a:p>
        </p:txBody>
      </p:sp>
    </p:spTree>
    <p:extLst>
      <p:ext uri="{BB962C8B-B14F-4D97-AF65-F5344CB8AC3E}">
        <p14:creationId xmlns:p14="http://schemas.microsoft.com/office/powerpoint/2010/main" val="16473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945B5826-75D5-42B3-A5C4-B229DF8C6A71}" type="datetime1">
              <a:rPr lang="zh-TW" altLang="en-US"/>
              <a:pPr>
                <a:defRPr/>
              </a:pPr>
              <a:t>2018/1/9</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716951E2-EEAA-4669-B8F0-B40FD5B3C243}" type="slidenum">
              <a:rPr lang="en-US" altLang="zh-TW"/>
              <a:pPr>
                <a:defRPr/>
              </a:pPr>
              <a:t>‹#›</a:t>
            </a:fld>
            <a:endParaRPr lang="en-US" altLang="zh-TW"/>
          </a:p>
        </p:txBody>
      </p:sp>
    </p:spTree>
    <p:extLst>
      <p:ext uri="{BB962C8B-B14F-4D97-AF65-F5344CB8AC3E}">
        <p14:creationId xmlns:p14="http://schemas.microsoft.com/office/powerpoint/2010/main" val="21502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6D3840D1-7F77-4D1A-BD2B-AA0AFA56A26A}" type="datetime1">
              <a:rPr lang="zh-TW" altLang="en-US"/>
              <a:pPr>
                <a:defRPr/>
              </a:pPr>
              <a:t>2018/1/9</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CF754AE-326A-49DC-BA3C-648274DC3B11}" type="slidenum">
              <a:rPr lang="en-US" altLang="zh-TW"/>
              <a:pPr>
                <a:defRPr/>
              </a:pPr>
              <a:t>‹#›</a:t>
            </a:fld>
            <a:endParaRPr lang="en-US" altLang="zh-TW"/>
          </a:p>
        </p:txBody>
      </p:sp>
    </p:spTree>
    <p:extLst>
      <p:ext uri="{BB962C8B-B14F-4D97-AF65-F5344CB8AC3E}">
        <p14:creationId xmlns:p14="http://schemas.microsoft.com/office/powerpoint/2010/main" val="124117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016000" y="1412876"/>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0" y="1412876"/>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3A8D7D96-79B4-4AC6-A23F-82AC22FB9E37}" type="datetime1">
              <a:rPr lang="zh-TW" altLang="en-US"/>
              <a:pPr>
                <a:defRPr/>
              </a:pPr>
              <a:t>2018/1/9</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D86F1F05-B80C-4342-AEC2-30DC8D76B3D4}" type="slidenum">
              <a:rPr lang="en-US" altLang="zh-TW"/>
              <a:pPr>
                <a:defRPr/>
              </a:pPr>
              <a:t>‹#›</a:t>
            </a:fld>
            <a:endParaRPr lang="en-US" altLang="zh-TW"/>
          </a:p>
        </p:txBody>
      </p:sp>
    </p:spTree>
    <p:extLst>
      <p:ext uri="{BB962C8B-B14F-4D97-AF65-F5344CB8AC3E}">
        <p14:creationId xmlns:p14="http://schemas.microsoft.com/office/powerpoint/2010/main" val="169736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B2C8D481-9A74-41A8-A3DD-B725FABA0BFD}" type="datetime1">
              <a:rPr lang="zh-TW" altLang="en-US"/>
              <a:pPr>
                <a:defRPr/>
              </a:pPr>
              <a:t>2018/1/9</a:t>
            </a:fld>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5D8368F9-24E6-4439-86FC-553CFE5611B9}" type="slidenum">
              <a:rPr lang="en-US" altLang="zh-TW"/>
              <a:pPr>
                <a:defRPr/>
              </a:pPr>
              <a:t>‹#›</a:t>
            </a:fld>
            <a:endParaRPr lang="en-US" altLang="zh-TW"/>
          </a:p>
        </p:txBody>
      </p:sp>
    </p:spTree>
    <p:extLst>
      <p:ext uri="{BB962C8B-B14F-4D97-AF65-F5344CB8AC3E}">
        <p14:creationId xmlns:p14="http://schemas.microsoft.com/office/powerpoint/2010/main" val="307046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C93432D8-DDB8-4D0D-A821-5B579638449B}" type="datetime1">
              <a:rPr lang="zh-TW" altLang="en-US"/>
              <a:pPr>
                <a:defRPr/>
              </a:pPr>
              <a:t>2018/1/9</a:t>
            </a:fld>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CC3723CC-A3E8-494E-B22F-9BADF4484A4A}" type="slidenum">
              <a:rPr lang="en-US" altLang="zh-TW"/>
              <a:pPr>
                <a:defRPr/>
              </a:pPr>
              <a:t>‹#›</a:t>
            </a:fld>
            <a:endParaRPr lang="en-US" altLang="zh-TW"/>
          </a:p>
        </p:txBody>
      </p:sp>
    </p:spTree>
    <p:extLst>
      <p:ext uri="{BB962C8B-B14F-4D97-AF65-F5344CB8AC3E}">
        <p14:creationId xmlns:p14="http://schemas.microsoft.com/office/powerpoint/2010/main" val="31974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528D2E-D3A3-40BD-85D2-775B7A5B698A}" type="datetime1">
              <a:rPr lang="zh-TW" altLang="en-US"/>
              <a:pPr>
                <a:defRPr/>
              </a:pPr>
              <a:t>2018/1/9</a:t>
            </a:fld>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1CCA9615-97A3-4B50-80FA-CDDFC7E0164E}" type="slidenum">
              <a:rPr lang="en-US" altLang="zh-TW"/>
              <a:pPr>
                <a:defRPr/>
              </a:pPr>
              <a:t>‹#›</a:t>
            </a:fld>
            <a:endParaRPr lang="en-US" altLang="zh-TW"/>
          </a:p>
        </p:txBody>
      </p:sp>
    </p:spTree>
    <p:extLst>
      <p:ext uri="{BB962C8B-B14F-4D97-AF65-F5344CB8AC3E}">
        <p14:creationId xmlns:p14="http://schemas.microsoft.com/office/powerpoint/2010/main" val="360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A9F84AE2-8279-4719-AA7D-0CCC31134587}" type="datetime1">
              <a:rPr lang="zh-TW" altLang="en-US"/>
              <a:pPr>
                <a:defRPr/>
              </a:pPr>
              <a:t>2018/1/9</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9268E641-5E6C-4237-BE88-7A5ACB6ACF21}" type="slidenum">
              <a:rPr lang="en-US" altLang="zh-TW"/>
              <a:pPr>
                <a:defRPr/>
              </a:pPr>
              <a:t>‹#›</a:t>
            </a:fld>
            <a:endParaRPr lang="en-US" altLang="zh-TW"/>
          </a:p>
        </p:txBody>
      </p:sp>
    </p:spTree>
    <p:extLst>
      <p:ext uri="{BB962C8B-B14F-4D97-AF65-F5344CB8AC3E}">
        <p14:creationId xmlns:p14="http://schemas.microsoft.com/office/powerpoint/2010/main" val="138822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DE7A583F-7C87-430E-BA42-51959189E1EB}" type="datetime1">
              <a:rPr lang="zh-TW" altLang="en-US"/>
              <a:pPr>
                <a:defRPr/>
              </a:pPr>
              <a:t>2018/1/9</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5D2EF0DD-2EB3-4841-BC04-5E0E052FC0DC}" type="slidenum">
              <a:rPr lang="en-US" altLang="zh-TW"/>
              <a:pPr>
                <a:defRPr/>
              </a:pPr>
              <a:t>‹#›</a:t>
            </a:fld>
            <a:endParaRPr lang="en-US" altLang="zh-TW"/>
          </a:p>
        </p:txBody>
      </p:sp>
    </p:spTree>
    <p:extLst>
      <p:ext uri="{BB962C8B-B14F-4D97-AF65-F5344CB8AC3E}">
        <p14:creationId xmlns:p14="http://schemas.microsoft.com/office/powerpoint/2010/main" val="118285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5"/>
            <a:ext cx="102616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1016000" y="1412876"/>
            <a:ext cx="10261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C5623A5B-BE50-49C9-96A3-44CA19F684C2}" type="datetime1">
              <a:rPr lang="zh-TW" altLang="en-US"/>
              <a:pPr>
                <a:defRPr/>
              </a:pPr>
              <a:t>2018/1/9</a:t>
            </a:fld>
            <a:endParaRPr lang="en-US" altLang="zh-TW"/>
          </a:p>
        </p:txBody>
      </p:sp>
      <p:sp>
        <p:nvSpPr>
          <p:cNvPr id="99333" name="Rectangle 5"/>
          <p:cNvSpPr>
            <a:spLocks noGrp="1" noChangeArrowheads="1"/>
          </p:cNvSpPr>
          <p:nvPr>
            <p:ph type="ftr" sz="quarter" idx="3"/>
          </p:nvPr>
        </p:nvSpPr>
        <p:spPr bwMode="auto">
          <a:xfrm>
            <a:off x="3790951" y="6284913"/>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r>
              <a:rPr lang="en-US" altLang="zh-TW"/>
              <a:t>National Cheng Kung University CSIE Computer &amp; Internet Architecture Lab </a:t>
            </a:r>
          </a:p>
        </p:txBody>
      </p:sp>
      <p:sp>
        <p:nvSpPr>
          <p:cNvPr id="99334" name="Rectangle 6"/>
          <p:cNvSpPr>
            <a:spLocks noGrp="1" noChangeArrowheads="1"/>
          </p:cNvSpPr>
          <p:nvPr>
            <p:ph type="sldNum" sz="quarter" idx="4"/>
          </p:nvPr>
        </p:nvSpPr>
        <p:spPr bwMode="auto">
          <a:xfrm>
            <a:off x="9144000" y="6308725"/>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22008DEC-E19B-4006-9D6C-42694AEFA0F0}" type="slidenum">
              <a:rPr lang="en-US" altLang="zh-TW"/>
              <a:pPr>
                <a:defRPr/>
              </a:pPr>
              <a:t>‹#›</a:t>
            </a:fld>
            <a:endParaRPr lang="en-US" altLang="zh-TW"/>
          </a:p>
        </p:txBody>
      </p:sp>
      <p:grpSp>
        <p:nvGrpSpPr>
          <p:cNvPr id="1031" name="Group 10"/>
          <p:cNvGrpSpPr>
            <a:grpSpLocks/>
          </p:cNvGrpSpPr>
          <p:nvPr/>
        </p:nvGrpSpPr>
        <p:grpSpPr bwMode="auto">
          <a:xfrm>
            <a:off x="224368" y="212725"/>
            <a:ext cx="11764433"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a:defRPr/>
              </a:pPr>
              <a:endParaRPr lang="zh-TW" altLang="en-US">
                <a:ea typeface="新細明體" pitchFamily="18" charset="-120"/>
              </a:endParaRPr>
            </a:p>
          </p:txBody>
        </p:sp>
      </p:gr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12119" y="1052737"/>
            <a:ext cx="8785225" cy="1944687"/>
          </a:xfrm>
        </p:spPr>
        <p:txBody>
          <a:bodyPr/>
          <a:lstStyle/>
          <a:p>
            <a:r>
              <a:rPr lang="en-US" altLang="zh-TW" sz="2800" b="1" i="0" dirty="0"/>
              <a:t>High Performance Intrusion Detection Using HTTP-Based Payload Aggregation</a:t>
            </a:r>
            <a:endParaRPr lang="zh-TW" altLang="zh-TW" sz="2800" i="0" dirty="0"/>
          </a:p>
        </p:txBody>
      </p:sp>
      <p:sp>
        <p:nvSpPr>
          <p:cNvPr id="3075" name="Rectangle 3"/>
          <p:cNvSpPr>
            <a:spLocks noGrp="1" noChangeArrowheads="1"/>
          </p:cNvSpPr>
          <p:nvPr>
            <p:ph type="subTitle" idx="1"/>
          </p:nvPr>
        </p:nvSpPr>
        <p:spPr>
          <a:xfrm>
            <a:off x="2459596" y="3429000"/>
            <a:ext cx="7380820" cy="2160588"/>
          </a:xfrm>
        </p:spPr>
        <p:txBody>
          <a:bodyPr/>
          <a:lstStyle/>
          <a:p>
            <a:pPr algn="l"/>
            <a:r>
              <a:rPr lang="en-US" altLang="zh-TW" sz="1800" dirty="0"/>
              <a:t>2017 IEEE 42nd Conference on Local Computer Networks (LCN)</a:t>
            </a:r>
          </a:p>
          <a:p>
            <a:pPr algn="l"/>
            <a:endParaRPr lang="en-US" altLang="zh-TW" sz="1800" dirty="0"/>
          </a:p>
          <a:p>
            <a:pPr algn="l"/>
            <a:r>
              <a:rPr lang="en-US" altLang="zh-TW" sz="1800" dirty="0"/>
              <a:t>Author: 		Felix </a:t>
            </a:r>
            <a:r>
              <a:rPr lang="en-US" altLang="zh-TW" sz="1800" dirty="0" err="1"/>
              <a:t>Erlacher</a:t>
            </a:r>
            <a:r>
              <a:rPr lang="en-US" altLang="zh-TW" sz="1800" dirty="0"/>
              <a:t>, </a:t>
            </a:r>
            <a:r>
              <a:rPr lang="en-US" altLang="zh-TW" sz="1800" dirty="0" err="1"/>
              <a:t>Falko</a:t>
            </a:r>
            <a:r>
              <a:rPr lang="en-US" altLang="zh-TW" sz="1800" dirty="0"/>
              <a:t> Dressler</a:t>
            </a:r>
          </a:p>
          <a:p>
            <a:pPr algn="l"/>
            <a:r>
              <a:rPr lang="en-US" altLang="zh-TW" sz="1800" dirty="0">
                <a:latin typeface="Times New Roman" panose="02020603050405020304" pitchFamily="18" charset="0"/>
                <a:cs typeface="Times New Roman" panose="02020603050405020304" pitchFamily="18" charset="0"/>
              </a:rPr>
              <a:t>Presenter: 	</a:t>
            </a:r>
            <a:r>
              <a:rPr lang="en-US" altLang="zh-TW" sz="1800" dirty="0"/>
              <a:t>Cheng-Feng </a:t>
            </a:r>
            <a:r>
              <a:rPr lang="en-US" altLang="zh-TW" sz="1800" dirty="0" err="1"/>
              <a:t>Ke</a:t>
            </a:r>
            <a:endParaRPr lang="en-US" altLang="zh-TW" sz="1800" dirty="0"/>
          </a:p>
          <a:p>
            <a:pPr algn="l"/>
            <a:r>
              <a:rPr lang="en-US" altLang="zh-TW" sz="1800" dirty="0">
                <a:latin typeface="Times New Roman" panose="02020603050405020304" pitchFamily="18" charset="0"/>
                <a:cs typeface="Times New Roman" panose="02020603050405020304" pitchFamily="18" charset="0"/>
              </a:rPr>
              <a:t>Date: 		2018/01/10</a:t>
            </a:r>
            <a:endParaRPr kumimoji="0" lang="en-US" altLang="zh-TW" sz="400" dirty="0">
              <a:latin typeface="標楷體" pitchFamily="65" charset="-120"/>
              <a:ea typeface="標楷體" pitchFamily="65" charset="-120"/>
            </a:endParaRPr>
          </a:p>
        </p:txBody>
      </p:sp>
      <p:sp>
        <p:nvSpPr>
          <p:cNvPr id="3077" name="Rectangle 5"/>
          <p:cNvSpPr>
            <a:spLocks noChangeArrowheads="1"/>
          </p:cNvSpPr>
          <p:nvPr/>
        </p:nvSpPr>
        <p:spPr bwMode="auto">
          <a:xfrm>
            <a:off x="3124201" y="6016626"/>
            <a:ext cx="5961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US" altLang="zh-TW" sz="1600" dirty="0"/>
              <a:t>Department of Computer Science and Information Engineering </a:t>
            </a:r>
          </a:p>
          <a:p>
            <a:pPr algn="ctr" eaLnBrk="0" hangingPunct="0"/>
            <a:r>
              <a:rPr lang="en-US" altLang="zh-TW" sz="1600" dirty="0"/>
              <a:t>National Cheng Kung University, Taiwan R.O.C.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10</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448780"/>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We assessed the overall system performance using a realistic scenario by replaying the previously used proxy trace between two workstations (Linux 3.2.0, i5-4440 CPU, 32 GB RAM), which are directly connected over a 10 </a:t>
            </a:r>
            <a:r>
              <a:rPr lang="en-US" altLang="zh-TW" sz="2400" dirty="0" err="1"/>
              <a:t>Gbit</a:t>
            </a:r>
            <a:r>
              <a:rPr lang="en-US" altLang="zh-TW" sz="2400" dirty="0"/>
              <a:t>/s Ethernet network (Intel 82599 NICs).</a:t>
            </a:r>
          </a:p>
          <a:p>
            <a:pPr marL="0" indent="0">
              <a:buNone/>
            </a:pPr>
            <a:endParaRPr lang="en-US" altLang="zh-TW" sz="2400" dirty="0"/>
          </a:p>
          <a:p>
            <a:pPr marL="0" indent="0">
              <a:buNone/>
            </a:pPr>
            <a:r>
              <a:rPr lang="en-US" altLang="zh-TW" sz="2400" dirty="0"/>
              <a:t>The goal was to measure the workload processing capacity (in our case packet throughput) and to assess the influence of our filtering system. We adapted the proxy trace used above for the performance tests by repeating the trace 15 times.</a:t>
            </a:r>
          </a:p>
          <a:p>
            <a:pPr marL="0" indent="0">
              <a:buNone/>
            </a:pPr>
            <a:endParaRPr lang="en-US" altLang="zh-TW" sz="2400" dirty="0"/>
          </a:p>
          <a:p>
            <a:pPr marL="0" indent="0">
              <a:buNone/>
            </a:pPr>
            <a:r>
              <a:rPr lang="en-US" altLang="zh-TW" sz="2400" dirty="0"/>
              <a:t>The result is a trace with 33 million packets and 28 GB of data. To replay the network trace, we used the program </a:t>
            </a:r>
            <a:r>
              <a:rPr lang="en-US" altLang="zh-TW" sz="2400" dirty="0" err="1"/>
              <a:t>pfsend</a:t>
            </a:r>
            <a:r>
              <a:rPr lang="en-US" altLang="zh-TW" sz="2400" dirty="0"/>
              <a:t> from the </a:t>
            </a:r>
            <a:r>
              <a:rPr lang="en-US" altLang="zh-TW" sz="2400" dirty="0" err="1"/>
              <a:t>PF_Ring</a:t>
            </a:r>
            <a:r>
              <a:rPr lang="en-US" altLang="zh-TW" sz="2400" dirty="0"/>
              <a:t> program suite [26], which is more accurate than the well-known </a:t>
            </a:r>
            <a:r>
              <a:rPr lang="en-US" altLang="zh-TW" sz="2400" dirty="0" err="1"/>
              <a:t>tcpreplay</a:t>
            </a:r>
            <a:r>
              <a:rPr lang="en-US" altLang="zh-TW" sz="2400" dirty="0"/>
              <a:t>.</a:t>
            </a:r>
          </a:p>
        </p:txBody>
      </p:sp>
    </p:spTree>
    <p:extLst>
      <p:ext uri="{BB962C8B-B14F-4D97-AF65-F5344CB8AC3E}">
        <p14:creationId xmlns:p14="http://schemas.microsoft.com/office/powerpoint/2010/main" val="1335622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11</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448780"/>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lang="en-US" altLang="zh-TW" sz="2400" dirty="0"/>
          </a:p>
        </p:txBody>
      </p:sp>
      <p:pic>
        <p:nvPicPr>
          <p:cNvPr id="3" name="圖片 2">
            <a:extLst>
              <a:ext uri="{FF2B5EF4-FFF2-40B4-BE49-F238E27FC236}">
                <a16:creationId xmlns:a16="http://schemas.microsoft.com/office/drawing/2014/main" id="{44A41BCF-82E8-460B-9914-7F78B857C6A3}"/>
              </a:ext>
            </a:extLst>
          </p:cNvPr>
          <p:cNvPicPr>
            <a:picLocks noChangeAspect="1"/>
          </p:cNvPicPr>
          <p:nvPr/>
        </p:nvPicPr>
        <p:blipFill>
          <a:blip r:embed="rId3"/>
          <a:stretch>
            <a:fillRect/>
          </a:stretch>
        </p:blipFill>
        <p:spPr>
          <a:xfrm>
            <a:off x="83332" y="28224"/>
            <a:ext cx="5868652" cy="3572223"/>
          </a:xfrm>
          <a:prstGeom prst="rect">
            <a:avLst/>
          </a:prstGeom>
        </p:spPr>
      </p:pic>
      <p:pic>
        <p:nvPicPr>
          <p:cNvPr id="6" name="圖片 5">
            <a:extLst>
              <a:ext uri="{FF2B5EF4-FFF2-40B4-BE49-F238E27FC236}">
                <a16:creationId xmlns:a16="http://schemas.microsoft.com/office/drawing/2014/main" id="{ABD20994-7947-42B3-B1DC-7F11D6EB02D3}"/>
              </a:ext>
            </a:extLst>
          </p:cNvPr>
          <p:cNvPicPr>
            <a:picLocks noChangeAspect="1"/>
          </p:cNvPicPr>
          <p:nvPr/>
        </p:nvPicPr>
        <p:blipFill>
          <a:blip r:embed="rId4"/>
          <a:stretch>
            <a:fillRect/>
          </a:stretch>
        </p:blipFill>
        <p:spPr>
          <a:xfrm>
            <a:off x="6048672" y="38247"/>
            <a:ext cx="6096000" cy="3695133"/>
          </a:xfrm>
          <a:prstGeom prst="rect">
            <a:avLst/>
          </a:prstGeom>
        </p:spPr>
      </p:pic>
      <p:pic>
        <p:nvPicPr>
          <p:cNvPr id="8" name="圖片 7">
            <a:extLst>
              <a:ext uri="{FF2B5EF4-FFF2-40B4-BE49-F238E27FC236}">
                <a16:creationId xmlns:a16="http://schemas.microsoft.com/office/drawing/2014/main" id="{F4703E47-64EE-4C6C-AF6F-62F2C51FF48E}"/>
              </a:ext>
            </a:extLst>
          </p:cNvPr>
          <p:cNvPicPr>
            <a:picLocks noChangeAspect="1"/>
          </p:cNvPicPr>
          <p:nvPr/>
        </p:nvPicPr>
        <p:blipFill>
          <a:blip r:embed="rId5"/>
          <a:stretch>
            <a:fillRect/>
          </a:stretch>
        </p:blipFill>
        <p:spPr>
          <a:xfrm>
            <a:off x="101070" y="3537012"/>
            <a:ext cx="5634890" cy="3320988"/>
          </a:xfrm>
          <a:prstGeom prst="rect">
            <a:avLst/>
          </a:prstGeom>
        </p:spPr>
      </p:pic>
      <p:pic>
        <p:nvPicPr>
          <p:cNvPr id="9" name="圖片 8">
            <a:extLst>
              <a:ext uri="{FF2B5EF4-FFF2-40B4-BE49-F238E27FC236}">
                <a16:creationId xmlns:a16="http://schemas.microsoft.com/office/drawing/2014/main" id="{2DD824D8-AC7F-4338-B703-C1CD521EABC2}"/>
              </a:ext>
            </a:extLst>
          </p:cNvPr>
          <p:cNvPicPr>
            <a:picLocks noChangeAspect="1"/>
          </p:cNvPicPr>
          <p:nvPr/>
        </p:nvPicPr>
        <p:blipFill>
          <a:blip r:embed="rId6"/>
          <a:stretch>
            <a:fillRect/>
          </a:stretch>
        </p:blipFill>
        <p:spPr>
          <a:xfrm>
            <a:off x="5792053" y="4720725"/>
            <a:ext cx="6314479" cy="688495"/>
          </a:xfrm>
          <a:prstGeom prst="rect">
            <a:avLst/>
          </a:prstGeom>
        </p:spPr>
      </p:pic>
    </p:spTree>
    <p:extLst>
      <p:ext uri="{BB962C8B-B14F-4D97-AF65-F5344CB8AC3E}">
        <p14:creationId xmlns:p14="http://schemas.microsoft.com/office/powerpoint/2010/main" val="379707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12</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448780"/>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lang="en-US" altLang="zh-TW" sz="2400" dirty="0"/>
          </a:p>
        </p:txBody>
      </p:sp>
      <p:pic>
        <p:nvPicPr>
          <p:cNvPr id="3" name="圖片 2">
            <a:extLst>
              <a:ext uri="{FF2B5EF4-FFF2-40B4-BE49-F238E27FC236}">
                <a16:creationId xmlns:a16="http://schemas.microsoft.com/office/drawing/2014/main" id="{CE7A9429-1F4B-42C4-B601-52F9C1EA6691}"/>
              </a:ext>
            </a:extLst>
          </p:cNvPr>
          <p:cNvPicPr>
            <a:picLocks noChangeAspect="1"/>
          </p:cNvPicPr>
          <p:nvPr/>
        </p:nvPicPr>
        <p:blipFill>
          <a:blip r:embed="rId3"/>
          <a:stretch>
            <a:fillRect/>
          </a:stretch>
        </p:blipFill>
        <p:spPr>
          <a:xfrm>
            <a:off x="119336" y="1"/>
            <a:ext cx="5976664" cy="3308282"/>
          </a:xfrm>
          <a:prstGeom prst="rect">
            <a:avLst/>
          </a:prstGeom>
        </p:spPr>
      </p:pic>
      <p:pic>
        <p:nvPicPr>
          <p:cNvPr id="6" name="圖片 5">
            <a:extLst>
              <a:ext uri="{FF2B5EF4-FFF2-40B4-BE49-F238E27FC236}">
                <a16:creationId xmlns:a16="http://schemas.microsoft.com/office/drawing/2014/main" id="{2042555A-CC10-42FA-8EE0-AD2B69EA32F6}"/>
              </a:ext>
            </a:extLst>
          </p:cNvPr>
          <p:cNvPicPr>
            <a:picLocks noChangeAspect="1"/>
          </p:cNvPicPr>
          <p:nvPr/>
        </p:nvPicPr>
        <p:blipFill>
          <a:blip r:embed="rId4"/>
          <a:stretch>
            <a:fillRect/>
          </a:stretch>
        </p:blipFill>
        <p:spPr>
          <a:xfrm>
            <a:off x="6097788" y="69770"/>
            <a:ext cx="5958108" cy="3309354"/>
          </a:xfrm>
          <a:prstGeom prst="rect">
            <a:avLst/>
          </a:prstGeom>
        </p:spPr>
      </p:pic>
      <p:pic>
        <p:nvPicPr>
          <p:cNvPr id="7" name="圖片 6">
            <a:extLst>
              <a:ext uri="{FF2B5EF4-FFF2-40B4-BE49-F238E27FC236}">
                <a16:creationId xmlns:a16="http://schemas.microsoft.com/office/drawing/2014/main" id="{C08BE574-6BE5-49FD-AF86-A224BF6230C9}"/>
              </a:ext>
            </a:extLst>
          </p:cNvPr>
          <p:cNvPicPr>
            <a:picLocks noChangeAspect="1"/>
          </p:cNvPicPr>
          <p:nvPr/>
        </p:nvPicPr>
        <p:blipFill>
          <a:blip r:embed="rId5"/>
          <a:stretch>
            <a:fillRect/>
          </a:stretch>
        </p:blipFill>
        <p:spPr>
          <a:xfrm>
            <a:off x="69156" y="3364546"/>
            <a:ext cx="6077023" cy="3359550"/>
          </a:xfrm>
          <a:prstGeom prst="rect">
            <a:avLst/>
          </a:prstGeom>
        </p:spPr>
      </p:pic>
      <p:pic>
        <p:nvPicPr>
          <p:cNvPr id="8" name="圖片 7">
            <a:extLst>
              <a:ext uri="{FF2B5EF4-FFF2-40B4-BE49-F238E27FC236}">
                <a16:creationId xmlns:a16="http://schemas.microsoft.com/office/drawing/2014/main" id="{0618AB35-1E2E-49E9-BAAD-A2EE23914EF0}"/>
              </a:ext>
            </a:extLst>
          </p:cNvPr>
          <p:cNvPicPr>
            <a:picLocks noChangeAspect="1"/>
          </p:cNvPicPr>
          <p:nvPr/>
        </p:nvPicPr>
        <p:blipFill>
          <a:blip r:embed="rId6"/>
          <a:stretch>
            <a:fillRect/>
          </a:stretch>
        </p:blipFill>
        <p:spPr>
          <a:xfrm>
            <a:off x="6146179" y="4548366"/>
            <a:ext cx="6077024" cy="495955"/>
          </a:xfrm>
          <a:prstGeom prst="rect">
            <a:avLst/>
          </a:prstGeom>
        </p:spPr>
      </p:pic>
    </p:spTree>
    <p:extLst>
      <p:ext uri="{BB962C8B-B14F-4D97-AF65-F5344CB8AC3E}">
        <p14:creationId xmlns:p14="http://schemas.microsoft.com/office/powerpoint/2010/main" val="2510713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RELATED WORK</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A very generic approach is to use the first 500 kB of every flow [21]. It has been shown that 99 % of the threats are located in this portion of the network traffic. This is very similar to early filtering algorithms such as Front Payload Aggregation (</a:t>
            </a:r>
            <a:r>
              <a:rPr lang="en-US" altLang="zh-TW" sz="2400" dirty="0">
                <a:solidFill>
                  <a:srgbClr val="FF0000"/>
                </a:solidFill>
              </a:rPr>
              <a:t>FPA</a:t>
            </a:r>
            <a:r>
              <a:rPr lang="en-US" altLang="zh-TW" sz="2400" dirty="0"/>
              <a:t>) [10]. </a:t>
            </a:r>
          </a:p>
          <a:p>
            <a:pPr marL="0" indent="0">
              <a:buNone/>
            </a:pPr>
            <a:endParaRPr lang="en-US" altLang="zh-TW" sz="2400" dirty="0"/>
          </a:p>
          <a:p>
            <a:pPr marL="0" indent="0">
              <a:buNone/>
            </a:pPr>
            <a:r>
              <a:rPr lang="en-US" altLang="zh-TW" sz="2400" dirty="0"/>
              <a:t>A first step towards handling more complex application protocol behavior focusing on HTTP/1.0 has been addressed in [11]. The presented </a:t>
            </a:r>
            <a:r>
              <a:rPr lang="en-US" altLang="zh-TW" sz="2400" dirty="0">
                <a:solidFill>
                  <a:srgbClr val="FF0000"/>
                </a:solidFill>
              </a:rPr>
              <a:t>DPA</a:t>
            </a:r>
            <a:r>
              <a:rPr lang="en-US" altLang="zh-TW" sz="2400" dirty="0"/>
              <a:t> approach collects the first N bytes after every TCP direction change, i.e., keeping track of multiple HTTP request / response pairs in the same transport layer connection.</a:t>
            </a:r>
            <a:endParaRPr kumimoji="0" lang="en-US" altLang="zh-TW" sz="2400" kern="0" dirty="0">
              <a:latin typeface="標楷體" pitchFamily="65" charset="-120"/>
              <a:ea typeface="標楷體" pitchFamily="65" charset="-120"/>
            </a:endParaRPr>
          </a:p>
        </p:txBody>
      </p:sp>
    </p:spTree>
    <p:extLst>
      <p:ext uri="{BB962C8B-B14F-4D97-AF65-F5344CB8AC3E}">
        <p14:creationId xmlns:p14="http://schemas.microsoft.com/office/powerpoint/2010/main" val="352089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RELATED WORK</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3</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HTTP pipelining is a technique in which multiple HTTP requests are sent on a single TCP connection without waiting for the corresponding responses.</a:t>
            </a:r>
            <a:endParaRPr kumimoji="0" lang="en-US" altLang="zh-TW" sz="2400" kern="0" dirty="0">
              <a:latin typeface="標楷體" pitchFamily="65" charset="-120"/>
              <a:ea typeface="標楷體" pitchFamily="65" charset="-120"/>
            </a:endParaRPr>
          </a:p>
        </p:txBody>
      </p:sp>
      <p:pic>
        <p:nvPicPr>
          <p:cNvPr id="1026" name="Picture 2" descr="https://upload.wikimedia.org/wikipedia/commons/thumb/1/19/HTTP_pipelining2.svg/640px-HTTP_pipelining2.svg.png">
            <a:extLst>
              <a:ext uri="{FF2B5EF4-FFF2-40B4-BE49-F238E27FC236}">
                <a16:creationId xmlns:a16="http://schemas.microsoft.com/office/drawing/2014/main" id="{5A07E026-D683-4155-B2DE-4D6A529D7C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0503" y="2492896"/>
            <a:ext cx="5222804" cy="3631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764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4</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Filters have been proposed to reduce the amount of traffic to be analyzed by a NIDS, yet, such filters need to be very carefully designed in order not to miss relevant data. </a:t>
            </a:r>
          </a:p>
          <a:p>
            <a:pPr marL="0" indent="0">
              <a:buNone/>
            </a:pPr>
            <a:endParaRPr lang="en-US" altLang="zh-TW" sz="2400" dirty="0"/>
          </a:p>
          <a:p>
            <a:pPr marL="0" indent="0">
              <a:buNone/>
            </a:pPr>
            <a:r>
              <a:rPr lang="en-US" altLang="zh-TW" sz="2400" dirty="0"/>
              <a:t>We address this problem by proposing a novel concept for filtering taking into account the pipelining architecture of modern web traffic.</a:t>
            </a:r>
          </a:p>
          <a:p>
            <a:pPr marL="0" indent="0">
              <a:buNone/>
            </a:pPr>
            <a:endParaRPr kumimoji="0" lang="en-US" altLang="zh-TW" sz="2400" kern="0" dirty="0">
              <a:latin typeface="標楷體" pitchFamily="65" charset="-120"/>
              <a:ea typeface="標楷體" pitchFamily="65" charset="-120"/>
            </a:endParaRPr>
          </a:p>
          <a:p>
            <a:pPr marL="0" indent="0">
              <a:buNone/>
            </a:pPr>
            <a:r>
              <a:rPr lang="en-US" altLang="zh-TW" sz="2400" dirty="0"/>
              <a:t>Our concept, which we named HTTP-based Payload Aggregation (</a:t>
            </a:r>
            <a:r>
              <a:rPr lang="en-US" altLang="zh-TW" sz="2400" dirty="0">
                <a:solidFill>
                  <a:srgbClr val="FF0000"/>
                </a:solidFill>
              </a:rPr>
              <a:t>HPA</a:t>
            </a:r>
            <a:r>
              <a:rPr lang="en-US" altLang="zh-TW" sz="2400" dirty="0"/>
              <a:t>), is able to retain the first N bytes of the basic Protocol Data Unit (PDU) of an application layer protocol and discard the rest, arguing that the retained payload portion contains almost all relevant data for intrusion detection.</a:t>
            </a:r>
            <a:endParaRPr kumimoji="0" lang="en-US" altLang="zh-TW" sz="2400" kern="0" dirty="0">
              <a:latin typeface="標楷體" pitchFamily="65" charset="-120"/>
              <a:ea typeface="標楷體" pitchFamily="65" charset="-120"/>
            </a:endParaRPr>
          </a:p>
        </p:txBody>
      </p:sp>
    </p:spTree>
    <p:extLst>
      <p:ext uri="{BB962C8B-B14F-4D97-AF65-F5344CB8AC3E}">
        <p14:creationId xmlns:p14="http://schemas.microsoft.com/office/powerpoint/2010/main" val="4110480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2" y="548680"/>
            <a:ext cx="10408729" cy="592138"/>
          </a:xfrm>
        </p:spPr>
        <p:txBody>
          <a:bodyPr/>
          <a:lstStyle/>
          <a:p>
            <a:r>
              <a:rPr lang="en-US" altLang="zh-TW" sz="3600" b="1" dirty="0"/>
              <a:t>HPA: HTTP-BASED PAYLOAD AGGREGATION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5</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400" kern="0" dirty="0">
              <a:latin typeface="標楷體" pitchFamily="65" charset="-120"/>
              <a:ea typeface="標楷體" pitchFamily="65" charset="-120"/>
            </a:endParaRPr>
          </a:p>
        </p:txBody>
      </p:sp>
      <p:pic>
        <p:nvPicPr>
          <p:cNvPr id="6" name="圖片 5">
            <a:extLst>
              <a:ext uri="{FF2B5EF4-FFF2-40B4-BE49-F238E27FC236}">
                <a16:creationId xmlns:a16="http://schemas.microsoft.com/office/drawing/2014/main" id="{9ED1ED9A-055A-461E-B83B-6C8DA019C519}"/>
              </a:ext>
            </a:extLst>
          </p:cNvPr>
          <p:cNvPicPr>
            <a:picLocks noChangeAspect="1"/>
          </p:cNvPicPr>
          <p:nvPr/>
        </p:nvPicPr>
        <p:blipFill>
          <a:blip r:embed="rId3"/>
          <a:stretch>
            <a:fillRect/>
          </a:stretch>
        </p:blipFill>
        <p:spPr>
          <a:xfrm>
            <a:off x="515380" y="1776769"/>
            <a:ext cx="5256584" cy="1986547"/>
          </a:xfrm>
          <a:prstGeom prst="rect">
            <a:avLst/>
          </a:prstGeom>
        </p:spPr>
      </p:pic>
      <p:pic>
        <p:nvPicPr>
          <p:cNvPr id="7" name="圖片 6">
            <a:extLst>
              <a:ext uri="{FF2B5EF4-FFF2-40B4-BE49-F238E27FC236}">
                <a16:creationId xmlns:a16="http://schemas.microsoft.com/office/drawing/2014/main" id="{D2743FE3-6E4C-45F2-9A79-C538A8DC6279}"/>
              </a:ext>
            </a:extLst>
          </p:cNvPr>
          <p:cNvPicPr>
            <a:picLocks noChangeAspect="1"/>
          </p:cNvPicPr>
          <p:nvPr/>
        </p:nvPicPr>
        <p:blipFill>
          <a:blip r:embed="rId4"/>
          <a:stretch>
            <a:fillRect/>
          </a:stretch>
        </p:blipFill>
        <p:spPr>
          <a:xfrm>
            <a:off x="6109713" y="1421493"/>
            <a:ext cx="5167887" cy="2341823"/>
          </a:xfrm>
          <a:prstGeom prst="rect">
            <a:avLst/>
          </a:prstGeom>
        </p:spPr>
      </p:pic>
      <p:pic>
        <p:nvPicPr>
          <p:cNvPr id="8" name="圖片 7">
            <a:extLst>
              <a:ext uri="{FF2B5EF4-FFF2-40B4-BE49-F238E27FC236}">
                <a16:creationId xmlns:a16="http://schemas.microsoft.com/office/drawing/2014/main" id="{C1DF51F8-ABDE-42D6-BDCB-4C26B36AB1A4}"/>
              </a:ext>
            </a:extLst>
          </p:cNvPr>
          <p:cNvPicPr>
            <a:picLocks noChangeAspect="1"/>
          </p:cNvPicPr>
          <p:nvPr/>
        </p:nvPicPr>
        <p:blipFill>
          <a:blip r:embed="rId5"/>
          <a:stretch>
            <a:fillRect/>
          </a:stretch>
        </p:blipFill>
        <p:spPr>
          <a:xfrm>
            <a:off x="419083" y="4259337"/>
            <a:ext cx="5700974" cy="2465520"/>
          </a:xfrm>
          <a:prstGeom prst="rect">
            <a:avLst/>
          </a:prstGeom>
        </p:spPr>
      </p:pic>
      <p:pic>
        <p:nvPicPr>
          <p:cNvPr id="9" name="圖片 8">
            <a:extLst>
              <a:ext uri="{FF2B5EF4-FFF2-40B4-BE49-F238E27FC236}">
                <a16:creationId xmlns:a16="http://schemas.microsoft.com/office/drawing/2014/main" id="{47382E0C-66D2-42B6-A45E-1B3C6A9BAF64}"/>
              </a:ext>
            </a:extLst>
          </p:cNvPr>
          <p:cNvPicPr>
            <a:picLocks noChangeAspect="1"/>
          </p:cNvPicPr>
          <p:nvPr/>
        </p:nvPicPr>
        <p:blipFill>
          <a:blip r:embed="rId6"/>
          <a:stretch>
            <a:fillRect/>
          </a:stretch>
        </p:blipFill>
        <p:spPr>
          <a:xfrm>
            <a:off x="6120057" y="4143450"/>
            <a:ext cx="5784695" cy="2598663"/>
          </a:xfrm>
          <a:prstGeom prst="rect">
            <a:avLst/>
          </a:prstGeom>
        </p:spPr>
      </p:pic>
    </p:spTree>
    <p:extLst>
      <p:ext uri="{BB962C8B-B14F-4D97-AF65-F5344CB8AC3E}">
        <p14:creationId xmlns:p14="http://schemas.microsoft.com/office/powerpoint/2010/main" val="3627137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Snort rules (snapshot 2990)</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6</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We then filtered all rules so that only active (uncommented) rules remained that were related to HTTP:</a:t>
            </a:r>
          </a:p>
          <a:p>
            <a:endParaRPr lang="en-US" altLang="zh-TW" sz="2400" dirty="0"/>
          </a:p>
          <a:p>
            <a:r>
              <a:rPr lang="en-US" altLang="zh-TW" sz="2400" dirty="0"/>
              <a:t>67 % (18363) of all active rules (27375) are related to HTTP (using http_* content restrictors, using the “service http” metadata tag or using the $HTTP_SERVER or $HTTP_PORTS variable); </a:t>
            </a:r>
          </a:p>
          <a:p>
            <a:endParaRPr lang="en-US" altLang="zh-TW" sz="2400" dirty="0"/>
          </a:p>
          <a:p>
            <a:r>
              <a:rPr lang="en-US" altLang="zh-TW" sz="2400" dirty="0"/>
              <a:t>42 % (11468) of the rules apply the pattern to a field in the HTTP header and thus the beginning of the HTTP message. </a:t>
            </a:r>
            <a:endParaRPr kumimoji="0" lang="en-US" altLang="zh-TW" sz="2400" kern="0" dirty="0">
              <a:latin typeface="標楷體" pitchFamily="65" charset="-120"/>
              <a:ea typeface="標楷體" pitchFamily="65" charset="-120"/>
            </a:endParaRPr>
          </a:p>
        </p:txBody>
      </p:sp>
    </p:spTree>
    <p:extLst>
      <p:ext uri="{BB962C8B-B14F-4D97-AF65-F5344CB8AC3E}">
        <p14:creationId xmlns:p14="http://schemas.microsoft.com/office/powerpoint/2010/main" val="381075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Implementation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7</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For implementing our new algorithm, we use the network monitoring toolkit Vermont [23]. </a:t>
            </a:r>
          </a:p>
          <a:p>
            <a:pPr marL="0" indent="0">
              <a:buNone/>
            </a:pPr>
            <a:endParaRPr lang="en-US" altLang="zh-TW" sz="2400" dirty="0"/>
          </a:p>
          <a:p>
            <a:pPr marL="0" indent="0">
              <a:buNone/>
            </a:pPr>
            <a:r>
              <a:rPr lang="en-US" altLang="zh-TW" sz="2400" dirty="0"/>
              <a:t>We use the capability of the HTTP parser to filter out only the first N bytes of every HTTP message (request and response) and then export these bytes as one packet per message to the NIDS Snort.</a:t>
            </a:r>
          </a:p>
        </p:txBody>
      </p:sp>
      <p:pic>
        <p:nvPicPr>
          <p:cNvPr id="3" name="圖片 2">
            <a:extLst>
              <a:ext uri="{FF2B5EF4-FFF2-40B4-BE49-F238E27FC236}">
                <a16:creationId xmlns:a16="http://schemas.microsoft.com/office/drawing/2014/main" id="{9C3DDEF2-41DF-48EF-A7D2-4F3FF357F566}"/>
              </a:ext>
            </a:extLst>
          </p:cNvPr>
          <p:cNvPicPr>
            <a:picLocks noChangeAspect="1"/>
          </p:cNvPicPr>
          <p:nvPr/>
        </p:nvPicPr>
        <p:blipFill>
          <a:blip r:embed="rId3"/>
          <a:stretch>
            <a:fillRect/>
          </a:stretch>
        </p:blipFill>
        <p:spPr>
          <a:xfrm>
            <a:off x="2336389" y="4255306"/>
            <a:ext cx="7696200" cy="2038350"/>
          </a:xfrm>
          <a:prstGeom prst="rect">
            <a:avLst/>
          </a:prstGeom>
        </p:spPr>
      </p:pic>
    </p:spTree>
    <p:extLst>
      <p:ext uri="{BB962C8B-B14F-4D97-AF65-F5344CB8AC3E}">
        <p14:creationId xmlns:p14="http://schemas.microsoft.com/office/powerpoint/2010/main" val="2307720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8</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448780"/>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To represent typical HTTP traffic, we use a trace that was created by capturing the traffic going through an HTTP proxy used by a scientific work group for one week (from now on called proxy trace). </a:t>
            </a:r>
          </a:p>
          <a:p>
            <a:pPr marL="0" indent="0">
              <a:buNone/>
            </a:pPr>
            <a:endParaRPr lang="en-US" altLang="zh-TW" sz="2400" dirty="0"/>
          </a:p>
          <a:p>
            <a:pPr marL="0" indent="0">
              <a:buNone/>
            </a:pPr>
            <a:r>
              <a:rPr lang="en-US" altLang="zh-TW" sz="2400" dirty="0"/>
              <a:t>In total the trace contains more than 2.2 million packets divided among 2996 unique IP Flows (IP source/destination pairs).</a:t>
            </a:r>
          </a:p>
          <a:p>
            <a:pPr marL="0" indent="0">
              <a:buNone/>
            </a:pPr>
            <a:endParaRPr lang="en-US" altLang="zh-TW" sz="2400" dirty="0"/>
          </a:p>
          <a:p>
            <a:pPr marL="0" indent="0">
              <a:buNone/>
            </a:pPr>
            <a:r>
              <a:rPr lang="en-US" altLang="zh-TW" sz="2400" dirty="0"/>
              <a:t>The average packet size is 825 B.</a:t>
            </a:r>
          </a:p>
          <a:p>
            <a:pPr marL="0" indent="0">
              <a:buNone/>
            </a:pPr>
            <a:endParaRPr lang="en-US" altLang="zh-TW" sz="2400" dirty="0"/>
          </a:p>
          <a:p>
            <a:pPr marL="0" indent="0">
              <a:buNone/>
            </a:pPr>
            <a:r>
              <a:rPr lang="en-US" altLang="zh-TW" sz="2400" dirty="0"/>
              <a:t>We used Snort version 2.9.9.0 in IDS mode with the default </a:t>
            </a:r>
            <a:r>
              <a:rPr lang="en-US" altLang="zh-TW" sz="2400" dirty="0" err="1"/>
              <a:t>snort.conf</a:t>
            </a:r>
            <a:r>
              <a:rPr lang="en-US" altLang="zh-TW" sz="2400" dirty="0"/>
              <a:t> configuration file.</a:t>
            </a:r>
          </a:p>
          <a:p>
            <a:pPr marL="0" indent="0">
              <a:buNone/>
            </a:pPr>
            <a:endParaRPr lang="en-US" altLang="zh-TW" sz="2400" dirty="0"/>
          </a:p>
          <a:p>
            <a:pPr marL="0" indent="0">
              <a:buNone/>
            </a:pPr>
            <a:endParaRPr lang="en-US" altLang="zh-TW" sz="2400" dirty="0"/>
          </a:p>
          <a:p>
            <a:pPr marL="0" indent="0">
              <a:buNone/>
            </a:pPr>
            <a:endParaRPr lang="en-US" altLang="zh-TW" sz="2400" dirty="0"/>
          </a:p>
        </p:txBody>
      </p:sp>
    </p:spTree>
    <p:extLst>
      <p:ext uri="{BB962C8B-B14F-4D97-AF65-F5344CB8AC3E}">
        <p14:creationId xmlns:p14="http://schemas.microsoft.com/office/powerpoint/2010/main" val="2476856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9</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lang="en-US" altLang="zh-TW" sz="2400" dirty="0"/>
          </a:p>
        </p:txBody>
      </p:sp>
      <p:pic>
        <p:nvPicPr>
          <p:cNvPr id="3" name="圖片 2">
            <a:extLst>
              <a:ext uri="{FF2B5EF4-FFF2-40B4-BE49-F238E27FC236}">
                <a16:creationId xmlns:a16="http://schemas.microsoft.com/office/drawing/2014/main" id="{A9EA47B3-6B7D-47FC-BBFB-ABDD19FE6254}"/>
              </a:ext>
            </a:extLst>
          </p:cNvPr>
          <p:cNvPicPr>
            <a:picLocks noChangeAspect="1"/>
          </p:cNvPicPr>
          <p:nvPr/>
        </p:nvPicPr>
        <p:blipFill>
          <a:blip r:embed="rId3"/>
          <a:stretch>
            <a:fillRect/>
          </a:stretch>
        </p:blipFill>
        <p:spPr>
          <a:xfrm>
            <a:off x="1935" y="607774"/>
            <a:ext cx="12192000" cy="6151318"/>
          </a:xfrm>
          <a:prstGeom prst="rect">
            <a:avLst/>
          </a:prstGeom>
        </p:spPr>
      </p:pic>
    </p:spTree>
    <p:extLst>
      <p:ext uri="{BB962C8B-B14F-4D97-AF65-F5344CB8AC3E}">
        <p14:creationId xmlns:p14="http://schemas.microsoft.com/office/powerpoint/2010/main" val="1805013512"/>
      </p:ext>
    </p:extLst>
  </p:cSld>
  <p:clrMapOvr>
    <a:masterClrMapping/>
  </p:clrMapOvr>
</p:sld>
</file>

<file path=ppt/theme/theme1.xml><?xml version="1.0" encoding="utf-8"?>
<a:theme xmlns:a="http://schemas.openxmlformats.org/drawingml/2006/main" name="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1">
      <a:majorFont>
        <a:latin typeface="Cambria"/>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89834</TotalTime>
  <Words>864</Words>
  <Application>Microsoft Office PowerPoint</Application>
  <PresentationFormat>寬螢幕</PresentationFormat>
  <Paragraphs>108</Paragraphs>
  <Slides>12</Slides>
  <Notes>12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12</vt:i4>
      </vt:variant>
    </vt:vector>
  </HeadingPairs>
  <TitlesOfParts>
    <vt:vector size="20" baseType="lpstr">
      <vt:lpstr>新細明體</vt:lpstr>
      <vt:lpstr>標楷體</vt:lpstr>
      <vt:lpstr>Arial</vt:lpstr>
      <vt:lpstr>Arial Black</vt:lpstr>
      <vt:lpstr>Cambria</vt:lpstr>
      <vt:lpstr>Times New Roman</vt:lpstr>
      <vt:lpstr>Wingdings</vt:lpstr>
      <vt:lpstr>Studio</vt:lpstr>
      <vt:lpstr>High Performance Intrusion Detection Using HTTP-Based Payload Aggregation</vt:lpstr>
      <vt:lpstr>RELATED WORK</vt:lpstr>
      <vt:lpstr>RELATED WORK</vt:lpstr>
      <vt:lpstr>INTRODUCTION</vt:lpstr>
      <vt:lpstr>HPA: HTTP-BASED PAYLOAD AGGREGATION</vt:lpstr>
      <vt:lpstr>Snort rules (snapshot 2990)</vt:lpstr>
      <vt:lpstr>Implementation</vt:lpstr>
      <vt:lpstr>EVALUATION</vt:lpstr>
      <vt:lpstr>EVALUATION</vt:lpstr>
      <vt:lpstr>EVALUATION</vt:lpstr>
      <vt:lpstr>EVALUATION</vt:lpstr>
      <vt:lpstr>EVALUATION</vt:lpstr>
    </vt:vector>
  </TitlesOfParts>
  <Company>mediahome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Thesis_ECDS</dc:title>
  <dc:creator>MinYuanTsai</dc:creator>
  <cp:lastModifiedBy>chriske</cp:lastModifiedBy>
  <cp:revision>3949</cp:revision>
  <cp:lastPrinted>2013-07-22T14:09:02Z</cp:lastPrinted>
  <dcterms:created xsi:type="dcterms:W3CDTF">2004-07-16T19:12:18Z</dcterms:created>
  <dcterms:modified xsi:type="dcterms:W3CDTF">2018-01-10T02:16:08Z</dcterms:modified>
</cp:coreProperties>
</file>